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71" r:id="rId2"/>
    <p:sldMasterId id="2147483685" r:id="rId3"/>
    <p:sldMasterId id="2147483680" r:id="rId4"/>
    <p:sldMasterId id="2147483678" r:id="rId5"/>
  </p:sldMasterIdLst>
  <p:notesMasterIdLst>
    <p:notesMasterId r:id="rId13"/>
  </p:notesMasterIdLst>
  <p:sldIdLst>
    <p:sldId id="261" r:id="rId6"/>
    <p:sldId id="275" r:id="rId7"/>
    <p:sldId id="280" r:id="rId8"/>
    <p:sldId id="281" r:id="rId9"/>
    <p:sldId id="279" r:id="rId10"/>
    <p:sldId id="283" r:id="rId11"/>
    <p:sldId id="263" r:id="rId1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113"/>
    <a:srgbClr val="0000CC"/>
    <a:srgbClr val="082765"/>
    <a:srgbClr val="7283A7"/>
    <a:srgbClr val="FFFF4B"/>
    <a:srgbClr val="FFFFC5"/>
    <a:srgbClr val="E7EEE6"/>
    <a:srgbClr val="D6A300"/>
    <a:srgbClr val="B40000"/>
    <a:srgbClr val="18F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374" autoAdjust="0"/>
  </p:normalViewPr>
  <p:slideViewPr>
    <p:cSldViewPr snapToGrid="0">
      <p:cViewPr varScale="1">
        <p:scale>
          <a:sx n="74" d="100"/>
          <a:sy n="74" d="100"/>
        </p:scale>
        <p:origin x="9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8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B0282-8424-47CA-9A5D-232B0FBA05D7}" type="datetimeFigureOut">
              <a:rPr lang="uk-UA" smtClean="0"/>
              <a:t>02.12.2025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55DF-2302-4166-854A-73FB08670B7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47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067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1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025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104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932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994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63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72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0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846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961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469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/>
          <p:cNvSpPr/>
          <p:nvPr userDrawn="1"/>
        </p:nvSpPr>
        <p:spPr>
          <a:xfrm>
            <a:off x="-5932" y="139876"/>
            <a:ext cx="12191999" cy="6703409"/>
          </a:xfrm>
          <a:prstGeom prst="rect">
            <a:avLst/>
          </a:prstGeom>
          <a:gradFill flip="none" rotWithShape="1">
            <a:gsLst>
              <a:gs pos="100000">
                <a:srgbClr val="C00000">
                  <a:alpha val="10000"/>
                </a:srgbClr>
              </a:gs>
              <a:gs pos="0">
                <a:srgbClr val="28B3BD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-11865" y="18511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8B3BD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Фізики Металів</a:t>
            </a:r>
          </a:p>
        </p:txBody>
      </p:sp>
      <p:pic>
        <p:nvPicPr>
          <p:cNvPr id="37" name="Google Shape;60;p13" descr="D:\Maks\BrandBook_KNU\Presentation\Корпус_панорама.jpg"/>
          <p:cNvPicPr preferRelativeResize="0">
            <a:picLocks noChangeAspect="1"/>
          </p:cNvPicPr>
          <p:nvPr userDrawn="1"/>
        </p:nvPicPr>
        <p:blipFill rotWithShape="1">
          <a:blip r:embed="rId3"/>
          <a:srcRect t="3214" b="29060"/>
          <a:stretch/>
        </p:blipFill>
        <p:spPr>
          <a:xfrm>
            <a:off x="0" y="0"/>
            <a:ext cx="12192000" cy="13973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" y="1851126"/>
            <a:ext cx="936000" cy="93448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6910061" y="18165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Загальної Фізики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69" y="1849611"/>
            <a:ext cx="931840" cy="936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 userDrawn="1"/>
        </p:nvSpPr>
        <p:spPr>
          <a:xfrm>
            <a:off x="0" y="4547661"/>
            <a:ext cx="1219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«Фізика </a:t>
            </a:r>
            <a:r>
              <a:rPr kumimoji="0" lang="uk-UA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наноструктур</a:t>
            </a: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в металах та кераміках»</a:t>
            </a:r>
          </a:p>
        </p:txBody>
      </p:sp>
    </p:spTree>
    <p:extLst>
      <p:ext uri="{BB962C8B-B14F-4D97-AF65-F5344CB8AC3E}">
        <p14:creationId xmlns:p14="http://schemas.microsoft.com/office/powerpoint/2010/main" val="21884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4" y="-10026"/>
            <a:ext cx="12192001" cy="25385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002060"/>
              </a:gs>
            </a:gsLst>
            <a:lin ang="10800000" scaled="0"/>
            <a:tileRect/>
          </a:gradFill>
          <a:ln>
            <a:noFill/>
          </a:ln>
          <a:effectLst>
            <a:outerShdw blurRad="101600" dist="1016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sp>
        <p:nvSpPr>
          <p:cNvPr id="14" name="Rectangle 8"/>
          <p:cNvSpPr/>
          <p:nvPr userDrawn="1"/>
        </p:nvSpPr>
        <p:spPr>
          <a:xfrm rot="10800000">
            <a:off x="-6" y="6685828"/>
            <a:ext cx="12192001" cy="17217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2060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Пряма сполучна лінія 5"/>
          <p:cNvCxnSpPr/>
          <p:nvPr userDrawn="1"/>
        </p:nvCxnSpPr>
        <p:spPr>
          <a:xfrm>
            <a:off x="914400" y="1181399"/>
            <a:ext cx="10607040" cy="0"/>
          </a:xfrm>
          <a:prstGeom prst="line">
            <a:avLst/>
          </a:prstGeom>
          <a:ln w="38100" cmpd="dbl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8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3" y="-10025"/>
            <a:ext cx="12192001" cy="253851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1" y="6666156"/>
            <a:ext cx="12192001" cy="200582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00007" y="1040889"/>
            <a:ext cx="10410191" cy="19672"/>
          </a:xfrm>
          <a:prstGeom prst="line">
            <a:avLst/>
          </a:prstGeom>
          <a:ln w="34925">
            <a:solidFill>
              <a:srgbClr val="28B3BD">
                <a:alpha val="60000"/>
              </a:srgbClr>
            </a:solidFill>
          </a:ln>
          <a:effectLst>
            <a:outerShdw blurRad="50800" dist="63500" dir="5400000" sx="103000" sy="10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757448"/>
            <a:ext cx="1008000" cy="100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Прямокутник із двома вирізаними протилежними кутами 24"/>
          <p:cNvSpPr/>
          <p:nvPr userDrawn="1"/>
        </p:nvSpPr>
        <p:spPr>
          <a:xfrm rot="5400000">
            <a:off x="10186517" y="4824522"/>
            <a:ext cx="327697" cy="3683267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8B3BD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www.metphys.knu.ua</a:t>
            </a: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  <p:sp>
        <p:nvSpPr>
          <p:cNvPr id="4" name="Прямокутник 3"/>
          <p:cNvSpPr/>
          <p:nvPr userDrawn="1"/>
        </p:nvSpPr>
        <p:spPr>
          <a:xfrm>
            <a:off x="8426244" y="6673931"/>
            <a:ext cx="206479" cy="165905"/>
          </a:xfrm>
          <a:prstGeom prst="rect">
            <a:avLst/>
          </a:prstGeom>
          <a:solidFill>
            <a:srgbClr val="28B3BD"/>
          </a:solidFill>
          <a:ln>
            <a:solidFill>
              <a:srgbClr val="28B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3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 userDrawn="1"/>
        </p:nvSpPr>
        <p:spPr>
          <a:xfrm rot="10800000">
            <a:off x="-2" y="0"/>
            <a:ext cx="12192001" cy="6867432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37CD6-723E-45EF-A03F-FB0CBF633648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r="40625" b="1649"/>
          <a:stretch/>
        </p:blipFill>
        <p:spPr>
          <a:xfrm>
            <a:off x="9043662" y="0"/>
            <a:ext cx="314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426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://www.gen.phys.univ.kiev.ua/" TargetMode="External"/><Relationship Id="rId10" Type="http://schemas.openxmlformats.org/officeDocument/2006/relationships/hyperlink" Target="mailto:mykolaborovyi@knu.ua" TargetMode="External"/><Relationship Id="rId4" Type="http://schemas.openxmlformats.org/officeDocument/2006/relationships/hyperlink" Target="http://www.metphys.knu.ua/" TargetMode="External"/><Relationship Id="rId9" Type="http://schemas.openxmlformats.org/officeDocument/2006/relationships/hyperlink" Target="mailto:metphys@univ.net.u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ілінія 38"/>
          <p:cNvSpPr/>
          <p:nvPr/>
        </p:nvSpPr>
        <p:spPr>
          <a:xfrm>
            <a:off x="-27296" y="-27296"/>
            <a:ext cx="8161362" cy="6905768"/>
          </a:xfrm>
          <a:custGeom>
            <a:avLst/>
            <a:gdLst>
              <a:gd name="connsiteX0" fmla="*/ 0 w 8161362"/>
              <a:gd name="connsiteY0" fmla="*/ 0 h 6905768"/>
              <a:gd name="connsiteX1" fmla="*/ 8161362 w 8161362"/>
              <a:gd name="connsiteY1" fmla="*/ 0 h 6905768"/>
              <a:gd name="connsiteX2" fmla="*/ 4094329 w 8161362"/>
              <a:gd name="connsiteY2" fmla="*/ 6905768 h 6905768"/>
              <a:gd name="connsiteX3" fmla="*/ 13648 w 8161362"/>
              <a:gd name="connsiteY3" fmla="*/ 6905768 h 6905768"/>
              <a:gd name="connsiteX4" fmla="*/ 0 w 8161362"/>
              <a:gd name="connsiteY4" fmla="*/ 0 h 69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362" h="6905768">
                <a:moveTo>
                  <a:pt x="0" y="0"/>
                </a:moveTo>
                <a:lnTo>
                  <a:pt x="8161362" y="0"/>
                </a:lnTo>
                <a:lnTo>
                  <a:pt x="4094329" y="6905768"/>
                </a:lnTo>
                <a:lnTo>
                  <a:pt x="13648" y="6905768"/>
                </a:lnTo>
                <a:cubicBezTo>
                  <a:pt x="9099" y="4608395"/>
                  <a:pt x="4549" y="2311021"/>
                  <a:pt x="0" y="0"/>
                </a:cubicBezTo>
                <a:close/>
              </a:path>
            </a:pathLst>
          </a:custGeom>
          <a:solidFill>
            <a:srgbClr val="28B3B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Полілінія 39"/>
          <p:cNvSpPr/>
          <p:nvPr/>
        </p:nvSpPr>
        <p:spPr>
          <a:xfrm>
            <a:off x="4080681" y="-13648"/>
            <a:ext cx="8120418" cy="6892120"/>
          </a:xfrm>
          <a:custGeom>
            <a:avLst/>
            <a:gdLst>
              <a:gd name="connsiteX0" fmla="*/ 0 w 8120418"/>
              <a:gd name="connsiteY0" fmla="*/ 6892120 h 6892120"/>
              <a:gd name="connsiteX1" fmla="*/ 4012441 w 8120418"/>
              <a:gd name="connsiteY1" fmla="*/ 0 h 6892120"/>
              <a:gd name="connsiteX2" fmla="*/ 8120418 w 8120418"/>
              <a:gd name="connsiteY2" fmla="*/ 0 h 6892120"/>
              <a:gd name="connsiteX3" fmla="*/ 8106770 w 8120418"/>
              <a:gd name="connsiteY3" fmla="*/ 6878472 h 6892120"/>
              <a:gd name="connsiteX4" fmla="*/ 0 w 8120418"/>
              <a:gd name="connsiteY4" fmla="*/ 6892120 h 68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18" h="6892120">
                <a:moveTo>
                  <a:pt x="0" y="6892120"/>
                </a:moveTo>
                <a:lnTo>
                  <a:pt x="4012441" y="0"/>
                </a:lnTo>
                <a:lnTo>
                  <a:pt x="8120418" y="0"/>
                </a:lnTo>
                <a:cubicBezTo>
                  <a:pt x="8115869" y="2292824"/>
                  <a:pt x="8111319" y="4585648"/>
                  <a:pt x="8106770" y="6878472"/>
                </a:cubicBezTo>
                <a:lnTo>
                  <a:pt x="0" y="6892120"/>
                </a:lnTo>
                <a:close/>
              </a:path>
            </a:pathLst>
          </a:cu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TextBox 40"/>
          <p:cNvSpPr txBox="1"/>
          <p:nvPr/>
        </p:nvSpPr>
        <p:spPr>
          <a:xfrm>
            <a:off x="332847" y="3563993"/>
            <a:ext cx="2722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М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еталів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1976" y="3572530"/>
            <a:ext cx="3080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З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агальної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</p:txBody>
      </p:sp>
      <p:sp>
        <p:nvSpPr>
          <p:cNvPr id="51" name="Овал 50"/>
          <p:cNvSpPr/>
          <p:nvPr/>
        </p:nvSpPr>
        <p:spPr>
          <a:xfrm>
            <a:off x="1010683" y="2141372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9735890" y="2161119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4736664" y="3057060"/>
            <a:ext cx="276870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ФІЗИКА</a:t>
            </a:r>
          </a:p>
        </p:txBody>
      </p:sp>
      <p:sp>
        <p:nvSpPr>
          <p:cNvPr id="47" name="Прямокутник 46"/>
          <p:cNvSpPr/>
          <p:nvPr/>
        </p:nvSpPr>
        <p:spPr>
          <a:xfrm>
            <a:off x="3695300" y="4054613"/>
            <a:ext cx="492314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НАНОСИСТЕМ</a:t>
            </a:r>
          </a:p>
        </p:txBody>
      </p:sp>
      <p:cxnSp>
        <p:nvCxnSpPr>
          <p:cNvPr id="24" name="Пряма сполучна лінія 23"/>
          <p:cNvCxnSpPr/>
          <p:nvPr/>
        </p:nvCxnSpPr>
        <p:spPr>
          <a:xfrm>
            <a:off x="1717321" y="2855212"/>
            <a:ext cx="2058151" cy="745907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3" y="2166148"/>
            <a:ext cx="1389600" cy="138735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Пряма сполучна лінія 19"/>
          <p:cNvCxnSpPr/>
          <p:nvPr/>
        </p:nvCxnSpPr>
        <p:spPr>
          <a:xfrm flipV="1">
            <a:off x="8427129" y="2843925"/>
            <a:ext cx="2107926" cy="813963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48" y="2182930"/>
            <a:ext cx="1383424" cy="1389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8" name="Google Shape;60;p13" descr="D:\Maks\BrandBook_KNU\Presentation\Корпус_панорама.jpg"/>
          <p:cNvPicPr preferRelativeResize="0">
            <a:picLocks noChangeAspect="1"/>
          </p:cNvPicPr>
          <p:nvPr/>
        </p:nvPicPr>
        <p:blipFill rotWithShape="1">
          <a:blip r:embed="rId4"/>
          <a:srcRect t="3214" b="13089"/>
          <a:stretch/>
        </p:blipFill>
        <p:spPr>
          <a:xfrm>
            <a:off x="0" y="-13648"/>
            <a:ext cx="12242043" cy="176056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5" name="Овал 44"/>
          <p:cNvSpPr/>
          <p:nvPr/>
        </p:nvSpPr>
        <p:spPr>
          <a:xfrm>
            <a:off x="3695300" y="1882693"/>
            <a:ext cx="4860000" cy="486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  <a:effectLst>
            <a:glow rad="4826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8476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C075FE6-8218-0ECE-61B1-2FB5858C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  <a:sym typeface="Montserrat"/>
              </a:rPr>
              <a:t>МІЖНАРОДНА АКАДЕМІЧНА МОБІЛЬНІСТЬ</a:t>
            </a:r>
            <a:br>
              <a:rPr lang="uk-UA" sz="3600" dirty="0"/>
            </a:br>
            <a:r>
              <a:rPr lang="en-US" sz="3600" dirty="0">
                <a:solidFill>
                  <a:srgbClr val="002060"/>
                </a:solidFill>
              </a:rPr>
              <a:t>2021 – 2026 </a:t>
            </a:r>
            <a:r>
              <a:rPr lang="uk-UA" sz="3600" dirty="0">
                <a:solidFill>
                  <a:srgbClr val="002060"/>
                </a:solidFill>
              </a:rPr>
              <a:t>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ACE5A2-DD39-5369-C961-CBB99EBBDAF0}"/>
              </a:ext>
            </a:extLst>
          </p:cNvPr>
          <p:cNvSpPr txBox="1"/>
          <p:nvPr/>
        </p:nvSpPr>
        <p:spPr>
          <a:xfrm>
            <a:off x="736958" y="2677559"/>
            <a:ext cx="3431919" cy="8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fr-FR" sz="3600" b="1" dirty="0" err="1">
                <a:solidFill>
                  <a:srgbClr val="082765"/>
                </a:solidFill>
                <a:sym typeface="Open Sans"/>
              </a:rPr>
              <a:t>Нансі</a:t>
            </a:r>
            <a:r>
              <a:rPr lang="fr-FR" sz="3600" b="1" dirty="0">
                <a:solidFill>
                  <a:srgbClr val="082765"/>
                </a:solidFill>
                <a:sym typeface="Open Sans"/>
              </a:rPr>
              <a:t>, </a:t>
            </a:r>
            <a:r>
              <a:rPr lang="fr-FR" sz="3600" b="1" dirty="0" err="1">
                <a:solidFill>
                  <a:srgbClr val="082765"/>
                </a:solidFill>
                <a:sym typeface="Open Sans"/>
              </a:rPr>
              <a:t>Франція</a:t>
            </a:r>
            <a:endParaRPr lang="fr-FR" sz="3600" b="1" dirty="0">
              <a:solidFill>
                <a:srgbClr val="082765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2EE4CA2-2878-FBB2-3546-E81E01A67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4" y="1420259"/>
            <a:ext cx="3629025" cy="12573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0F3F992-A979-375D-551A-4164B0DB4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8" y="3845488"/>
            <a:ext cx="3231741" cy="214278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3515422-F6E8-7074-A725-305C8CA66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780" y="2812819"/>
            <a:ext cx="1715840" cy="216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C3B6D61-E362-AF0D-094F-083771AD6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335" y="2812819"/>
            <a:ext cx="2880000" cy="21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99847E-2B6A-CE9F-6996-929806943965}"/>
              </a:ext>
            </a:extLst>
          </p:cNvPr>
          <p:cNvSpPr txBox="1"/>
          <p:nvPr/>
        </p:nvSpPr>
        <p:spPr>
          <a:xfrm>
            <a:off x="5034117" y="1181603"/>
            <a:ext cx="707922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uk-UA" sz="2800" b="1" dirty="0">
                <a:solidFill>
                  <a:srgbClr val="0000CC"/>
                </a:solidFill>
                <a:latin typeface="Open Sans"/>
                <a:ea typeface="Open Sans"/>
                <a:cs typeface="Open Sans"/>
                <a:sym typeface="Open Sans"/>
              </a:rPr>
              <a:t>Віктор </a:t>
            </a:r>
            <a:r>
              <a:rPr lang="uk-UA" sz="2800" b="1" i="0" u="none" strike="noStrike" cap="none" dirty="0" err="1">
                <a:solidFill>
                  <a:srgbClr val="0000CC"/>
                </a:solidFill>
                <a:latin typeface="Open Sans"/>
                <a:ea typeface="Open Sans"/>
                <a:cs typeface="Open Sans"/>
                <a:sym typeface="Open Sans"/>
              </a:rPr>
              <a:t>МАНДРОЛЬКО</a:t>
            </a:r>
            <a:endParaRPr lang="uk-UA" sz="2800" b="1" i="0" u="none" strike="noStrike" cap="none" dirty="0">
              <a:solidFill>
                <a:srgbClr val="0000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мобільність: 2021, 2022 рр.</a:t>
            </a:r>
          </a:p>
          <a:p>
            <a:pPr lvl="0"/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З 2022 року навчався в аспірантурі (</a:t>
            </a:r>
            <a:r>
              <a:rPr lang="uk-UA" sz="2400" b="1" dirty="0" err="1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Нансі</a:t>
            </a:r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), 2025 – захист </a:t>
            </a:r>
            <a:r>
              <a:rPr lang="en-US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PhD</a:t>
            </a:r>
            <a:endParaRPr lang="uk-UA" sz="2400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EA6832-CF15-FB45-1784-3FC139EC7814}"/>
              </a:ext>
            </a:extLst>
          </p:cNvPr>
          <p:cNvSpPr txBox="1"/>
          <p:nvPr/>
        </p:nvSpPr>
        <p:spPr>
          <a:xfrm>
            <a:off x="5124637" y="5328444"/>
            <a:ext cx="45404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b="1" dirty="0">
                <a:solidFill>
                  <a:srgbClr val="199113"/>
                </a:solidFill>
                <a:latin typeface="Open Sans"/>
                <a:ea typeface="Open Sans"/>
                <a:cs typeface="Open Sans"/>
                <a:sym typeface="Open Sans"/>
              </a:rPr>
              <a:t>Марія-Ангеліна ОВЧАР</a:t>
            </a:r>
            <a:endParaRPr lang="uk-UA" sz="2800" dirty="0">
              <a:solidFill>
                <a:srgbClr val="199113"/>
              </a:solidFill>
            </a:endParaRPr>
          </a:p>
          <a:p>
            <a:pPr lvl="0"/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мобільність: 2025 р.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6B18FEA-067B-9F66-1632-D12A4BE730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059" y="2970563"/>
            <a:ext cx="2263283" cy="30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017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8FA2-8FFA-EBA6-7344-F940B867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CB2763DA-E577-0A83-BB21-CC42F7AF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  <a:sym typeface="Montserrat"/>
              </a:rPr>
              <a:t>МІЖНАРОДНА АКАДЕМІЧНА МОБІЛЬНІСТЬ</a:t>
            </a:r>
            <a:br>
              <a:rPr lang="uk-UA" sz="3600" dirty="0"/>
            </a:br>
            <a:r>
              <a:rPr lang="en-US" sz="3600" dirty="0">
                <a:solidFill>
                  <a:srgbClr val="002060"/>
                </a:solidFill>
              </a:rPr>
              <a:t>2021 – 2026 </a:t>
            </a:r>
            <a:r>
              <a:rPr lang="uk-UA" sz="3600" dirty="0">
                <a:solidFill>
                  <a:srgbClr val="002060"/>
                </a:solidFill>
              </a:rPr>
              <a:t>р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47E128-4CDF-9FFF-4B6A-F905C38C7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7" y="1382244"/>
            <a:ext cx="3629025" cy="1257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F75814-708A-9C46-82D1-47965C377E3D}"/>
              </a:ext>
            </a:extLst>
          </p:cNvPr>
          <p:cNvSpPr txBox="1"/>
          <p:nvPr/>
        </p:nvSpPr>
        <p:spPr>
          <a:xfrm>
            <a:off x="232307" y="2718726"/>
            <a:ext cx="441468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uk-UA" sz="2800" b="1" dirty="0">
                <a:solidFill>
                  <a:srgbClr val="199113"/>
                </a:solidFill>
                <a:latin typeface="Open Sans"/>
                <a:ea typeface="Open Sans"/>
                <a:cs typeface="Open Sans"/>
                <a:sym typeface="Open Sans"/>
              </a:rPr>
              <a:t>Наталя КИРИЧЕНКО</a:t>
            </a:r>
            <a:endParaRPr lang="uk-UA" sz="2800" b="1" i="0" u="none" strike="noStrike" cap="none" dirty="0">
              <a:solidFill>
                <a:srgbClr val="1991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uk-UA" sz="2400" b="1" dirty="0">
                <a:solidFill>
                  <a:srgbClr val="7030A0"/>
                </a:solidFill>
                <a:latin typeface="Open Sans"/>
                <a:ea typeface="Open Sans"/>
                <a:cs typeface="Open Sans"/>
              </a:rPr>
              <a:t>мобільність: 2023-2024 рр.</a:t>
            </a:r>
          </a:p>
          <a:p>
            <a:pPr lvl="0"/>
            <a:r>
              <a:rPr lang="uk-UA" sz="2400" b="1" dirty="0">
                <a:solidFill>
                  <a:srgbClr val="7030A0"/>
                </a:solidFill>
                <a:latin typeface="Open Sans"/>
                <a:ea typeface="Open Sans"/>
                <a:cs typeface="Open Sans"/>
              </a:rPr>
              <a:t>З 2024 року - аспірантура</a:t>
            </a:r>
            <a:endParaRPr lang="uk-UA" sz="2400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B819B-F150-BDA3-F28B-23AFB3A36381}"/>
              </a:ext>
            </a:extLst>
          </p:cNvPr>
          <p:cNvSpPr txBox="1"/>
          <p:nvPr/>
        </p:nvSpPr>
        <p:spPr>
          <a:xfrm>
            <a:off x="7567923" y="1279631"/>
            <a:ext cx="454047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Леся </a:t>
            </a:r>
            <a:r>
              <a:rPr lang="uk-UA" sz="28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ЧЕПЕЛА</a:t>
            </a:r>
            <a:endParaRPr lang="uk-UA" sz="2800" dirty="0">
              <a:solidFill>
                <a:srgbClr val="FF0000"/>
              </a:solidFill>
            </a:endParaRPr>
          </a:p>
          <a:p>
            <a:pPr lvl="0"/>
            <a:r>
              <a:rPr lang="uk-UA" sz="2400" b="1" dirty="0">
                <a:solidFill>
                  <a:srgbClr val="7030A0"/>
                </a:solidFill>
                <a:latin typeface="Open Sans"/>
                <a:ea typeface="Open Sans"/>
                <a:cs typeface="Open Sans"/>
              </a:rPr>
              <a:t>мобільність: 2023, 2023-2024 рр.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2E660D-FDB1-4B94-4874-8061DB377B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261" y="2639544"/>
            <a:ext cx="2898018" cy="38640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4B0817-EF02-806E-8048-E7ED81B12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28" y="3980610"/>
            <a:ext cx="2358852" cy="237317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1EB00E-9170-DB34-FA64-1068A5303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910" y="2639543"/>
            <a:ext cx="2538783" cy="216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AE9E0D-E027-4E40-0184-0041A562C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654" y="2639543"/>
            <a:ext cx="1621583" cy="21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8A0D6D-53AC-776F-BBB5-E4BA8DBC2D06}"/>
              </a:ext>
            </a:extLst>
          </p:cNvPr>
          <p:cNvSpPr txBox="1"/>
          <p:nvPr/>
        </p:nvSpPr>
        <p:spPr>
          <a:xfrm>
            <a:off x="7589194" y="5091903"/>
            <a:ext cx="45404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b="1" dirty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Владислав ЦЕГЕЛЬНИЙ</a:t>
            </a:r>
            <a:endParaRPr lang="uk-UA" sz="2800" dirty="0">
              <a:solidFill>
                <a:schemeClr val="accent2">
                  <a:lumMod val="75000"/>
                </a:schemeClr>
              </a:solidFill>
            </a:endParaRPr>
          </a:p>
          <a:p>
            <a:pPr lvl="0"/>
            <a:r>
              <a:rPr lang="uk-UA" sz="2400" b="1" dirty="0">
                <a:solidFill>
                  <a:srgbClr val="7030A0"/>
                </a:solidFill>
                <a:latin typeface="Open Sans"/>
                <a:ea typeface="Open Sans"/>
                <a:cs typeface="Open Sans"/>
              </a:rPr>
              <a:t>мобільність: 2026 р.</a:t>
            </a:r>
          </a:p>
        </p:txBody>
      </p:sp>
    </p:spTree>
    <p:extLst>
      <p:ext uri="{BB962C8B-B14F-4D97-AF65-F5344CB8AC3E}">
        <p14:creationId xmlns:p14="http://schemas.microsoft.com/office/powerpoint/2010/main" val="401483953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4F44E-3F82-8E8C-0ABF-E69066240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BF8FCD0F-0DB0-4838-5357-F84A3846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  <a:sym typeface="Montserrat"/>
              </a:rPr>
              <a:t>МІЖНАРОДНА АКАДЕМІЧНА МОБІЛЬНІСТЬ</a:t>
            </a:r>
            <a:br>
              <a:rPr lang="uk-UA" sz="3600" dirty="0"/>
            </a:br>
            <a:r>
              <a:rPr lang="en-US" sz="3600" dirty="0">
                <a:solidFill>
                  <a:srgbClr val="002060"/>
                </a:solidFill>
              </a:rPr>
              <a:t>2021 – 2026 </a:t>
            </a:r>
            <a:r>
              <a:rPr lang="uk-UA" sz="3600" dirty="0">
                <a:solidFill>
                  <a:srgbClr val="002060"/>
                </a:solidFill>
              </a:rPr>
              <a:t>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D1CE89-F0C3-4DF3-7895-85022DFDA474}"/>
              </a:ext>
            </a:extLst>
          </p:cNvPr>
          <p:cNvSpPr txBox="1"/>
          <p:nvPr/>
        </p:nvSpPr>
        <p:spPr>
          <a:xfrm>
            <a:off x="314171" y="2996574"/>
            <a:ext cx="4257829" cy="8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uk-UA" sz="3600" b="1" dirty="0" err="1">
                <a:solidFill>
                  <a:srgbClr val="082765"/>
                </a:solidFill>
                <a:sym typeface="Open Sans"/>
              </a:rPr>
              <a:t>Хемніц</a:t>
            </a:r>
            <a:r>
              <a:rPr lang="uk-UA" sz="3600" b="1" dirty="0">
                <a:solidFill>
                  <a:srgbClr val="082765"/>
                </a:solidFill>
                <a:sym typeface="Open Sans"/>
              </a:rPr>
              <a:t>, Німеччина</a:t>
            </a:r>
            <a:endParaRPr lang="fr-FR" sz="3600" b="1" dirty="0">
              <a:solidFill>
                <a:srgbClr val="08276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B44F7A-9587-18AA-83B8-90C3D72EA2AD}"/>
              </a:ext>
            </a:extLst>
          </p:cNvPr>
          <p:cNvSpPr txBox="1"/>
          <p:nvPr/>
        </p:nvSpPr>
        <p:spPr>
          <a:xfrm>
            <a:off x="4208206" y="2104022"/>
            <a:ext cx="45404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b="1" dirty="0">
                <a:solidFill>
                  <a:srgbClr val="199113"/>
                </a:solidFill>
                <a:latin typeface="Open Sans"/>
                <a:ea typeface="Open Sans"/>
                <a:cs typeface="Open Sans"/>
                <a:sym typeface="Open Sans"/>
              </a:rPr>
              <a:t>Поліна </a:t>
            </a:r>
            <a:r>
              <a:rPr lang="uk-UA" sz="2800" b="1" dirty="0" err="1">
                <a:solidFill>
                  <a:srgbClr val="199113"/>
                </a:solidFill>
                <a:latin typeface="Open Sans"/>
                <a:ea typeface="Open Sans"/>
                <a:cs typeface="Open Sans"/>
                <a:sym typeface="Open Sans"/>
              </a:rPr>
              <a:t>ШАМРОВСЬКА</a:t>
            </a:r>
            <a:endParaRPr lang="uk-UA" sz="2800" dirty="0">
              <a:solidFill>
                <a:srgbClr val="199113"/>
              </a:solidFill>
            </a:endParaRPr>
          </a:p>
          <a:p>
            <a:pPr lvl="0"/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мобільність: 2022-2023 рр.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424E4-0D4F-96C4-B8C9-B8BA027E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3" y="1310245"/>
            <a:ext cx="3117594" cy="20113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685640-7BD1-8B1C-68C1-1BCEDF5B8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3" y="3915429"/>
            <a:ext cx="3424161" cy="256812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0D384F-C32C-810D-B89E-8AEE633362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679" y="1362720"/>
            <a:ext cx="3264312" cy="2448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4D914-3087-5C64-54D5-6CEE944F5B22}"/>
              </a:ext>
            </a:extLst>
          </p:cNvPr>
          <p:cNvSpPr txBox="1"/>
          <p:nvPr/>
        </p:nvSpPr>
        <p:spPr>
          <a:xfrm>
            <a:off x="8748679" y="4882806"/>
            <a:ext cx="355927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uk-UA" sz="2800" b="1" dirty="0">
                <a:solidFill>
                  <a:srgbClr val="0000CC"/>
                </a:solidFill>
                <a:latin typeface="Open Sans"/>
                <a:ea typeface="Open Sans"/>
                <a:cs typeface="Open Sans"/>
                <a:sym typeface="Open Sans"/>
              </a:rPr>
              <a:t>Анна </a:t>
            </a:r>
            <a:r>
              <a:rPr lang="uk-UA" sz="2800" b="1" dirty="0" err="1">
                <a:solidFill>
                  <a:srgbClr val="0000CC"/>
                </a:solidFill>
                <a:latin typeface="Open Sans"/>
                <a:ea typeface="Open Sans"/>
                <a:cs typeface="Open Sans"/>
                <a:sym typeface="Open Sans"/>
              </a:rPr>
              <a:t>МАНЕЛЮК</a:t>
            </a:r>
            <a:endParaRPr lang="uk-UA" sz="2800" b="1" i="0" u="none" strike="noStrike" cap="none" dirty="0">
              <a:solidFill>
                <a:srgbClr val="0000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мобільність: 2023 р.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42C05E-E8DB-C957-3EEC-083FB5DEB8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28" y="4104964"/>
            <a:ext cx="1631519" cy="24482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0B3BEE-7F2F-4C67-CE9A-01488994E6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36" y="4104964"/>
            <a:ext cx="1836177" cy="24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4084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DC00E-9FB9-011B-6FD5-FF614B286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89FCAD-2898-521C-FD32-D972D1F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  <a:sym typeface="Montserrat"/>
              </a:rPr>
              <a:t>заробітна плата за наукову діяльність</a:t>
            </a:r>
            <a:endParaRPr lang="uk-UA" sz="36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A8CF65-68AC-81A2-A0B6-DA2868022B90}"/>
              </a:ext>
            </a:extLst>
          </p:cNvPr>
          <p:cNvSpPr txBox="1"/>
          <p:nvPr/>
        </p:nvSpPr>
        <p:spPr>
          <a:xfrm>
            <a:off x="456026" y="1376542"/>
            <a:ext cx="6995944" cy="4528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uk-UA" sz="3600" b="1" dirty="0" err="1"/>
              <a:t>ПОПЮК</a:t>
            </a:r>
            <a:r>
              <a:rPr lang="uk-UA" sz="3600" b="1" dirty="0"/>
              <a:t> Катерина (2 к, м.) </a:t>
            </a:r>
          </a:p>
          <a:p>
            <a:pPr>
              <a:lnSpc>
                <a:spcPts val="5000"/>
              </a:lnSpc>
            </a:pPr>
            <a:r>
              <a:rPr lang="uk-UA" sz="3600" b="1" dirty="0" err="1"/>
              <a:t>БЕЛЬСЬКИЙ</a:t>
            </a:r>
            <a:r>
              <a:rPr lang="uk-UA" sz="3600" b="1" dirty="0"/>
              <a:t> Ілля (випуск 2025)</a:t>
            </a:r>
          </a:p>
          <a:p>
            <a:pPr>
              <a:lnSpc>
                <a:spcPts val="5000"/>
              </a:lnSpc>
            </a:pPr>
            <a:r>
              <a:rPr lang="uk-UA" sz="3600" b="1" dirty="0" err="1"/>
              <a:t>КЛЕНІН</a:t>
            </a:r>
            <a:r>
              <a:rPr lang="uk-UA" sz="3600" b="1" dirty="0"/>
              <a:t> Микола (випуск 2025)</a:t>
            </a:r>
          </a:p>
          <a:p>
            <a:pPr>
              <a:lnSpc>
                <a:spcPts val="5000"/>
              </a:lnSpc>
            </a:pPr>
            <a:r>
              <a:rPr lang="uk-UA" sz="3600" b="1" dirty="0" err="1"/>
              <a:t>ВАЖНЕНКО</a:t>
            </a:r>
            <a:r>
              <a:rPr lang="uk-UA" sz="3600" b="1" dirty="0"/>
              <a:t> Ростислав (3к, б.)</a:t>
            </a:r>
          </a:p>
          <a:p>
            <a:pPr>
              <a:lnSpc>
                <a:spcPts val="5000"/>
              </a:lnSpc>
            </a:pPr>
            <a:r>
              <a:rPr lang="uk-UA" sz="3600" b="1" dirty="0"/>
              <a:t>КАЛЮЖНИЙ Денис (2 к, м.) </a:t>
            </a:r>
          </a:p>
          <a:p>
            <a:pPr>
              <a:lnSpc>
                <a:spcPts val="5000"/>
              </a:lnSpc>
            </a:pPr>
            <a:r>
              <a:rPr lang="uk-UA" sz="3600" b="1" dirty="0"/>
              <a:t>ЦЕГЕЛЬНИЙ Владислав (2 к, м.)</a:t>
            </a:r>
          </a:p>
          <a:p>
            <a:pPr>
              <a:lnSpc>
                <a:spcPts val="5000"/>
              </a:lnSpc>
            </a:pPr>
            <a:r>
              <a:rPr lang="uk-UA" sz="3600" b="1" dirty="0" err="1"/>
              <a:t>КОСТИНА</a:t>
            </a:r>
            <a:r>
              <a:rPr lang="uk-UA" sz="3600" b="1" dirty="0"/>
              <a:t> Артем (випуск 2023)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21A742-A545-80CC-D285-9123B4782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03" y="3716594"/>
            <a:ext cx="2993922" cy="1993515"/>
          </a:xfrm>
          <a:prstGeom prst="rect">
            <a:avLst/>
          </a:prstGeom>
        </p:spPr>
      </p:pic>
      <p:pic>
        <p:nvPicPr>
          <p:cNvPr id="23" name="Рисунок 8">
            <a:extLst>
              <a:ext uri="{FF2B5EF4-FFF2-40B4-BE49-F238E27FC236}">
                <a16:creationId xmlns:a16="http://schemas.microsoft.com/office/drawing/2014/main" id="{BD0E8969-E7FD-EA69-B716-DC62ECA9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939" y="1024287"/>
            <a:ext cx="4745620" cy="269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07518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4066A-AEFF-47D1-C8BC-87046B94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1E2F46-63F8-5415-E308-ED1DD4AB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80" y="1535521"/>
            <a:ext cx="9172153" cy="48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6587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кутник 29"/>
          <p:cNvSpPr/>
          <p:nvPr/>
        </p:nvSpPr>
        <p:spPr>
          <a:xfrm>
            <a:off x="6143937" y="1339069"/>
            <a:ext cx="6069172" cy="894116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7718" y="1353548"/>
            <a:ext cx="6069172" cy="894116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Контактна інформація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4586" y="1509296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28B3BD"/>
                </a:solidFill>
              </a:rPr>
              <a:t>Кафедра фізики металів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26771" y="1391923"/>
            <a:ext cx="497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CC0000"/>
                </a:solidFill>
              </a:rPr>
              <a:t>Кафедра загальної фізики</a:t>
            </a:r>
          </a:p>
        </p:txBody>
      </p:sp>
      <p:cxnSp>
        <p:nvCxnSpPr>
          <p:cNvPr id="4" name="Пряма сполучна лінія 3"/>
          <p:cNvCxnSpPr/>
          <p:nvPr/>
        </p:nvCxnSpPr>
        <p:spPr>
          <a:xfrm flipH="1">
            <a:off x="6106386" y="1391923"/>
            <a:ext cx="0" cy="4978866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" y="141254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8" y="1349444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87814" y="4230121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4"/>
              </a:rPr>
              <a:t>www.metphys.knu.ua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5" name="TextBox 24"/>
          <p:cNvSpPr txBox="1"/>
          <p:nvPr/>
        </p:nvSpPr>
        <p:spPr>
          <a:xfrm>
            <a:off x="7035883" y="4230121"/>
            <a:ext cx="424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5"/>
              </a:rPr>
              <a:t>www.gen.phys.univ.kiev.ua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108303" y="4149731"/>
            <a:ext cx="679511" cy="684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6327102" y="4149731"/>
            <a:ext cx="679511" cy="684000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786706" y="5581054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facebook.com/</a:t>
            </a:r>
            <a:r>
              <a:rPr lang="uk-UA" sz="2800" dirty="0" err="1">
                <a:solidFill>
                  <a:srgbClr val="0070C0"/>
                </a:solidFill>
              </a:rPr>
              <a:t>groups</a:t>
            </a:r>
            <a:r>
              <a:rPr lang="uk-UA" sz="2800" dirty="0">
                <a:solidFill>
                  <a:srgbClr val="0070C0"/>
                </a:solidFill>
              </a:rPr>
              <a:t>/</a:t>
            </a:r>
            <a:r>
              <a:rPr lang="uk-UA" sz="2800" dirty="0" err="1">
                <a:solidFill>
                  <a:srgbClr val="0070C0"/>
                </a:solidFill>
              </a:rPr>
              <a:t>metphys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uk-UA" sz="2800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6" y="5442090"/>
            <a:ext cx="900000" cy="900000"/>
          </a:xfrm>
          <a:prstGeom prst="rect">
            <a:avLst/>
          </a:prstGeom>
        </p:spPr>
      </p:pic>
      <p:sp>
        <p:nvSpPr>
          <p:cNvPr id="37" name="Прямокутник 36"/>
          <p:cNvSpPr/>
          <p:nvPr/>
        </p:nvSpPr>
        <p:spPr>
          <a:xfrm>
            <a:off x="6982517" y="5518931"/>
            <a:ext cx="5222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facebook.com/groups/485623833137100 </a:t>
            </a:r>
            <a:endParaRPr lang="uk-UA" sz="2400" dirty="0">
              <a:solidFill>
                <a:srgbClr val="0070C0"/>
              </a:solidFill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66" y="5298929"/>
            <a:ext cx="900000" cy="90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" y="2837125"/>
            <a:ext cx="720000" cy="7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8270" y="2900654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9"/>
              </a:rPr>
              <a:t>metphys@univ.net.ua</a:t>
            </a:r>
            <a:r>
              <a:rPr lang="en-US" sz="2800" dirty="0"/>
              <a:t> </a:t>
            </a:r>
            <a:endParaRPr lang="uk-UA" sz="28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2837125"/>
            <a:ext cx="720000" cy="72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33962" y="2883962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0"/>
              </a:rPr>
              <a:t>olegolikh@knu.ua</a:t>
            </a:r>
            <a:r>
              <a:rPr lang="en-US" sz="2800" dirty="0"/>
              <a:t>  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8394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2" id="{31521278-6438-4BD2-9F7D-E2775B4F3F50}" vid="{94DA5D09-111F-49E7-9DC4-4CA23935BB21}"/>
    </a:ext>
  </a:extLst>
</a:theme>
</file>

<file path=ppt/theme/theme2.xml><?xml version="1.0" encoding="utf-8"?>
<a:theme xmlns:a="http://schemas.openxmlformats.org/drawingml/2006/main" name="1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3.xml><?xml version="1.0" encoding="utf-8"?>
<a:theme xmlns:a="http://schemas.openxmlformats.org/drawingml/2006/main" name="4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4.xml><?xml version="1.0" encoding="utf-8"?>
<a:theme xmlns:a="http://schemas.openxmlformats.org/drawingml/2006/main" name="3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5.xml><?xml version="1.0" encoding="utf-8"?>
<a:theme xmlns:a="http://schemas.openxmlformats.org/drawingml/2006/main" name="2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5" id="{4B9EAC16-B808-497F-9556-D58859B861EB}" vid="{455485C0-ABAA-4447-AF30-999F794B4648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КФМ_Шаблон2</Template>
  <TotalTime>2686</TotalTime>
  <Words>215</Words>
  <Application>Microsoft Office PowerPoint</Application>
  <PresentationFormat>Широкий екран</PresentationFormat>
  <Paragraphs>46</Paragraphs>
  <Slides>7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слайдів</vt:lpstr>
      </vt:variant>
      <vt:variant>
        <vt:i4>7</vt:i4>
      </vt:variant>
    </vt:vector>
  </HeadingPairs>
  <TitlesOfParts>
    <vt:vector size="18" baseType="lpstr">
      <vt:lpstr>Arial</vt:lpstr>
      <vt:lpstr>Calibri</vt:lpstr>
      <vt:lpstr>Montserrat</vt:lpstr>
      <vt:lpstr>Open Sans</vt:lpstr>
      <vt:lpstr>Sitka Display</vt:lpstr>
      <vt:lpstr>Sitka Text</vt:lpstr>
      <vt:lpstr>Ретроспектива</vt:lpstr>
      <vt:lpstr>1_Ретроспектива</vt:lpstr>
      <vt:lpstr>4_Ретроспектива</vt:lpstr>
      <vt:lpstr>3_Ретроспектива</vt:lpstr>
      <vt:lpstr>2_Ретроспектива</vt:lpstr>
      <vt:lpstr>Презентація PowerPoint</vt:lpstr>
      <vt:lpstr>МІЖНАРОДНА АКАДЕМІЧНА МОБІЛЬНІСТЬ 2021 – 2026 р</vt:lpstr>
      <vt:lpstr>МІЖНАРОДНА АКАДЕМІЧНА МОБІЛЬНІСТЬ 2021 – 2026 р</vt:lpstr>
      <vt:lpstr>МІЖНАРОДНА АКАДЕМІЧНА МОБІЛЬНІСТЬ 2021 – 2026 р</vt:lpstr>
      <vt:lpstr>заробітна плата за наукову діяльність</vt:lpstr>
      <vt:lpstr>Презентація PowerPoint</vt:lpstr>
      <vt:lpstr>Контактна інформація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Kuryliuk</dc:creator>
  <cp:lastModifiedBy>oleg</cp:lastModifiedBy>
  <cp:revision>141</cp:revision>
  <dcterms:created xsi:type="dcterms:W3CDTF">2022-01-10T13:02:52Z</dcterms:created>
  <dcterms:modified xsi:type="dcterms:W3CDTF">2025-12-02T17:08:22Z</dcterms:modified>
</cp:coreProperties>
</file>